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Montserrat SemiBold"/>
      <p:regular r:id="rId28"/>
      <p:bold r:id="rId29"/>
      <p:italic r:id="rId30"/>
      <p:boldItalic r:id="rId31"/>
    </p:embeddedFont>
    <p:embeddedFont>
      <p:font typeface="Montserrat"/>
      <p:regular r:id="rId32"/>
      <p:bold r:id="rId33"/>
      <p:italic r:id="rId34"/>
      <p:boldItalic r:id="rId35"/>
    </p:embeddedFont>
    <p:embeddedFont>
      <p:font typeface="Montserrat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8">
          <p15:clr>
            <a:srgbClr val="A4A3A4"/>
          </p15:clr>
        </p15:guide>
        <p15:guide id="2" pos="2880">
          <p15:clr>
            <a:srgbClr val="A4A3A4"/>
          </p15:clr>
        </p15:guide>
        <p15:guide id="3" orient="horz" pos="687">
          <p15:clr>
            <a:srgbClr val="9AA0A6"/>
          </p15:clr>
        </p15:guide>
        <p15:guide id="4" pos="288">
          <p15:clr>
            <a:srgbClr val="9AA0A6"/>
          </p15:clr>
        </p15:guide>
        <p15:guide id="5" orient="horz" pos="3024">
          <p15:clr>
            <a:srgbClr val="9AA0A6"/>
          </p15:clr>
        </p15:guide>
        <p15:guide id="6" pos="5472">
          <p15:clr>
            <a:srgbClr val="9AA0A6"/>
          </p15:clr>
        </p15:guide>
        <p15:guide id="7" orient="horz" pos="762">
          <p15:clr>
            <a:srgbClr val="9AA0A6"/>
          </p15:clr>
        </p15:guide>
        <p15:guide id="8" pos="2817">
          <p15:clr>
            <a:srgbClr val="9AA0A6"/>
          </p15:clr>
        </p15:guide>
        <p15:guide id="9" pos="360">
          <p15:clr>
            <a:srgbClr val="9AA0A6"/>
          </p15:clr>
        </p15:guide>
        <p15:guide id="10" orient="horz" pos="1172">
          <p15:clr>
            <a:srgbClr val="9AA0A6"/>
          </p15:clr>
        </p15:guide>
        <p15:guide id="11" pos="4191">
          <p15:clr>
            <a:srgbClr val="9AA0A6"/>
          </p15:clr>
        </p15:guide>
        <p15:guide id="12" pos="1657">
          <p15:clr>
            <a:srgbClr val="9AA0A6"/>
          </p15:clr>
        </p15:guide>
        <p15:guide id="13" pos="2957">
          <p15:clr>
            <a:srgbClr val="9AA0A6"/>
          </p15:clr>
        </p15:guide>
        <p15:guide id="14" orient="horz" pos="967">
          <p15:clr>
            <a:srgbClr val="9AA0A6"/>
          </p15:clr>
        </p15:guide>
        <p15:guide id="15" orient="horz" pos="1379">
          <p15:clr>
            <a:srgbClr val="9AA0A6"/>
          </p15:clr>
        </p15:guide>
        <p15:guide id="16" orient="horz" pos="2160">
          <p15:clr>
            <a:srgbClr val="9AA0A6"/>
          </p15:clr>
        </p15:guide>
        <p15:guide id="17" pos="4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8" orient="horz"/>
        <p:guide pos="2880"/>
        <p:guide pos="687" orient="horz"/>
        <p:guide pos="288"/>
        <p:guide pos="3024" orient="horz"/>
        <p:guide pos="5472"/>
        <p:guide pos="762" orient="horz"/>
        <p:guide pos="2817"/>
        <p:guide pos="360"/>
        <p:guide pos="1172" orient="horz"/>
        <p:guide pos="4191"/>
        <p:guide pos="1657"/>
        <p:guide pos="2957"/>
        <p:guide pos="967" orient="horz"/>
        <p:guide pos="1379" orient="horz"/>
        <p:guide pos="2160" orient="horz"/>
        <p:guide pos="40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Light-bold.fntdata"/><Relationship Id="rId14" Type="http://schemas.openxmlformats.org/officeDocument/2006/relationships/slide" Target="slides/slide9.xml"/><Relationship Id="rId36" Type="http://schemas.openxmlformats.org/officeDocument/2006/relationships/font" Target="fonts/MontserratLight-regular.fntdata"/><Relationship Id="rId17" Type="http://schemas.openxmlformats.org/officeDocument/2006/relationships/slide" Target="slides/slide12.xml"/><Relationship Id="rId39" Type="http://schemas.openxmlformats.org/officeDocument/2006/relationships/font" Target="fonts/MontserratLight-boldItalic.fntdata"/><Relationship Id="rId16" Type="http://schemas.openxmlformats.org/officeDocument/2006/relationships/slide" Target="slides/slide11.xml"/><Relationship Id="rId38" Type="http://schemas.openxmlformats.org/officeDocument/2006/relationships/font" Target="fonts/Montserrat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5f52124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4000"/>
              <a:buFont typeface="Arial"/>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5"/>
          <p:cNvPicPr preferRelativeResize="0"/>
          <p:nvPr/>
        </p:nvPicPr>
        <p:blipFill rotWithShape="1">
          <a:blip r:embed="rId2">
            <a:alphaModFix/>
          </a:blip>
          <a:srcRect b="0" l="0" r="0" t="0"/>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8" name="Google Shape;38;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9" name="Google Shape;39;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1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2.jpg" id="6" name="Google Shape;6;p1"/>
          <p:cNvPicPr preferRelativeResize="0"/>
          <p:nvPr/>
        </p:nvPicPr>
        <p:blipFill rotWithShape="1">
          <a:blip r:embed="rId1">
            <a:alphaModFix/>
          </a:blip>
          <a:srcRect b="0" l="0" r="0" t="0"/>
          <a:stretch/>
        </p:blipFill>
        <p:spPr>
          <a:xfrm>
            <a:off x="1063050" y="0"/>
            <a:ext cx="6858000" cy="918557"/>
          </a:xfrm>
          <a:prstGeom prst="rect">
            <a:avLst/>
          </a:prstGeom>
          <a:noFill/>
          <a:ln>
            <a:noFill/>
          </a:ln>
        </p:spPr>
      </p:pic>
      <p:sp>
        <p:nvSpPr>
          <p:cNvPr id="7" name="Google Shape;7;p1"/>
          <p:cNvSpPr txBox="1"/>
          <p:nvPr>
            <p:ph type="title"/>
          </p:nvPr>
        </p:nvSpPr>
        <p:spPr>
          <a:xfrm>
            <a:off x="457200" y="1091573"/>
            <a:ext cx="8069700" cy="4746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Montserrat Light"/>
              <a:buNone/>
              <a:defRPr b="0" i="0" sz="44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arxiv.org/search/q-bio?searchtype=author&amp;query=Capistran%2C+M+A" TargetMode="External"/><Relationship Id="rId4" Type="http://schemas.openxmlformats.org/officeDocument/2006/relationships/hyperlink" Target="https://arxiv.org/search/q-bio?searchtype=author&amp;query=Capella%2C+A" TargetMode="External"/><Relationship Id="rId5" Type="http://schemas.openxmlformats.org/officeDocument/2006/relationships/hyperlink" Target="https://arxiv.org/search/q-bio?searchtype=author&amp;query=Christen%2C+J+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0" y="874925"/>
            <a:ext cx="9144000" cy="4268575"/>
          </a:xfrm>
          <a:prstGeom prst="rect">
            <a:avLst/>
          </a:prstGeom>
          <a:noFill/>
          <a:ln>
            <a:noFill/>
          </a:ln>
          <a:effectLst>
            <a:outerShdw blurRad="57150" rotWithShape="0" algn="bl" dir="5400000" dist="19050">
              <a:srgbClr val="000000">
                <a:alpha val="49803"/>
              </a:srgbClr>
            </a:outerShdw>
          </a:effectLst>
        </p:spPr>
      </p:pic>
      <p:cxnSp>
        <p:nvCxnSpPr>
          <p:cNvPr id="91" name="Google Shape;91;p14"/>
          <p:cNvCxnSpPr/>
          <p:nvPr/>
        </p:nvCxnSpPr>
        <p:spPr>
          <a:xfrm>
            <a:off x="773000" y="762275"/>
            <a:ext cx="0" cy="756300"/>
          </a:xfrm>
          <a:prstGeom prst="straightConnector1">
            <a:avLst/>
          </a:prstGeom>
          <a:noFill/>
          <a:ln cap="flat" cmpd="sng" w="9525">
            <a:solidFill>
              <a:srgbClr val="FFFFFF"/>
            </a:solidFill>
            <a:prstDash val="solid"/>
            <a:round/>
            <a:headEnd len="sm" w="sm" type="none"/>
            <a:tailEnd len="sm" w="sm" type="none"/>
          </a:ln>
        </p:spPr>
      </p:cxnSp>
      <p:sp>
        <p:nvSpPr>
          <p:cNvPr id="92" name="Google Shape;92;p14"/>
          <p:cNvSpPr txBox="1"/>
          <p:nvPr/>
        </p:nvSpPr>
        <p:spPr>
          <a:xfrm>
            <a:off x="816825" y="1736550"/>
            <a:ext cx="7211400" cy="16704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3600"/>
              <a:buFont typeface="Arial"/>
              <a:buNone/>
            </a:pPr>
            <a:r>
              <a:rPr b="0" i="0" lang="en" sz="3600" u="none" cap="none" strike="noStrike">
                <a:solidFill>
                  <a:srgbClr val="990000"/>
                </a:solidFill>
                <a:latin typeface="Montserrat Light"/>
                <a:ea typeface="Montserrat Light"/>
                <a:cs typeface="Montserrat Light"/>
                <a:sym typeface="Montserrat Light"/>
              </a:rPr>
              <a:t>Tiempo de atención hospitalaria ante Covid-19 </a:t>
            </a:r>
            <a:endParaRPr b="0" i="0" sz="3600" u="none" cap="none" strike="noStrike">
              <a:solidFill>
                <a:srgbClr val="990000"/>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3" name="Google Shape;143;p2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Representa e</a:t>
            </a:r>
            <a:r>
              <a:rPr b="0" i="0" lang="en" sz="1100" u="none" cap="none" strike="noStrike">
                <a:solidFill>
                  <a:schemeClr val="dk1"/>
                </a:solidFill>
                <a:latin typeface="Montserrat"/>
                <a:ea typeface="Montserrat"/>
                <a:cs typeface="Montserrat"/>
                <a:sym typeface="Montserrat"/>
              </a:rPr>
              <a:t>l número de días entre el ingreso de un paciente positivo a COVID a una unidad de salud</a:t>
            </a:r>
            <a:r>
              <a:rPr b="1" i="0" lang="en" sz="1100" u="none" cap="none" strike="noStrike">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y la fecha en que es dado de alta.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a:t>
            </a:r>
            <a:r>
              <a:rPr lang="en" sz="1100">
                <a:solidFill>
                  <a:schemeClr val="dk1"/>
                </a:solidFill>
                <a:latin typeface="Montserrat"/>
                <a:ea typeface="Montserrat"/>
                <a:cs typeface="Montserrat"/>
                <a:sym typeface="Montserrat"/>
              </a:rPr>
              <a:t> tiempo </a:t>
            </a:r>
            <a:r>
              <a:rPr b="0" i="0" lang="en" sz="1100" u="none" cap="none" strike="noStrike">
                <a:solidFill>
                  <a:schemeClr val="dk1"/>
                </a:solidFill>
                <a:latin typeface="Montserrat"/>
                <a:ea typeface="Montserrat"/>
                <a:cs typeface="Montserrat"/>
                <a:sym typeface="Montserrat"/>
              </a:rPr>
              <a:t>promedio de estancia </a:t>
            </a:r>
            <a:r>
              <a:rPr lang="en" sz="1100">
                <a:solidFill>
                  <a:schemeClr val="dk1"/>
                </a:solidFill>
                <a:latin typeface="Montserrat"/>
                <a:ea typeface="Montserrat"/>
                <a:cs typeface="Montserrat"/>
                <a:sym typeface="Montserrat"/>
              </a:rPr>
              <a:t>de</a:t>
            </a:r>
            <a:r>
              <a:rPr b="0" i="0" lang="en" sz="1100" u="none" cap="none" strike="noStrike">
                <a:solidFill>
                  <a:schemeClr val="dk1"/>
                </a:solidFill>
                <a:latin typeface="Montserrat"/>
                <a:ea typeface="Montserrat"/>
                <a:cs typeface="Montserrat"/>
                <a:sym typeface="Montserrat"/>
              </a:rPr>
              <a:t> los pacientes COVID hospitalizados.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00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0000"/>
              </a:highlight>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3">
            <a:alphaModFix/>
          </a:blip>
          <a:srcRect b="0" l="0" r="0" t="0"/>
          <a:stretch/>
        </p:blipFill>
        <p:spPr>
          <a:xfrm>
            <a:off x="3163838" y="835713"/>
            <a:ext cx="5980170" cy="4306819"/>
          </a:xfrm>
          <a:prstGeom prst="rect">
            <a:avLst/>
          </a:prstGeom>
          <a:noFill/>
          <a:ln cap="flat" cmpd="sng" w="9525">
            <a:solidFill>
              <a:srgbClr val="B7B7B7"/>
            </a:solidFill>
            <a:prstDash val="solid"/>
            <a:round/>
            <a:headEnd len="sm" w="sm" type="none"/>
            <a:tailEnd len="sm" w="sm" type="none"/>
          </a:ln>
        </p:spPr>
      </p:pic>
      <p:sp>
        <p:nvSpPr>
          <p:cNvPr id="149" name="Google Shape;149;p2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3 - </a:t>
            </a:r>
            <a:r>
              <a:rPr lang="en" sz="1200">
                <a:solidFill>
                  <a:schemeClr val="dk1"/>
                </a:solidFill>
                <a:latin typeface="Montserrat Light"/>
                <a:ea typeface="Montserrat Light"/>
                <a:cs typeface="Montserrat Light"/>
                <a:sym typeface="Montserrat Light"/>
              </a:rPr>
              <a:t>PERIODO DE ATENCIÓN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Representa el número de días entre el ingreso de un paciente positivo a COVID a una unidad de salud</a:t>
            </a:r>
            <a:r>
              <a:rPr b="1"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y la fecha en que es dado de alta.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de los pacientes COVID hospitalizados.</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55" name="Google Shape;155;p2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a:t>
            </a:r>
            <a:r>
              <a:rPr lang="en" sz="1200">
                <a:solidFill>
                  <a:schemeClr val="dk1"/>
                </a:solidFill>
                <a:latin typeface="Montserrat Light"/>
                <a:ea typeface="Montserrat Light"/>
                <a:cs typeface="Montserrat Light"/>
                <a:sym typeface="Montserrat Light"/>
              </a:rPr>
              <a:t>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el </a:t>
            </a:r>
            <a:r>
              <a:rPr lang="en" sz="1100">
                <a:solidFill>
                  <a:schemeClr val="dk1"/>
                </a:solidFill>
                <a:latin typeface="Montserrat"/>
                <a:ea typeface="Montserrat"/>
                <a:cs typeface="Montserrat"/>
                <a:sym typeface="Montserrat"/>
              </a:rPr>
              <a:t>tiempo</a:t>
            </a:r>
            <a:r>
              <a:rPr b="0" i="0" lang="en" sz="1100" u="none" cap="none" strike="noStrike">
                <a:solidFill>
                  <a:schemeClr val="dk1"/>
                </a:solidFill>
                <a:latin typeface="Montserrat"/>
                <a:ea typeface="Montserrat"/>
                <a:cs typeface="Montserrat"/>
                <a:sym typeface="Montserrat"/>
              </a:rPr>
              <a:t> promedio de estancia hospitalaria de los pacientes COVID que fallecen.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variable puede estar relacionada con </a:t>
            </a:r>
            <a:r>
              <a:rPr lang="en" sz="1100">
                <a:solidFill>
                  <a:schemeClr val="dk1"/>
                </a:solidFill>
                <a:latin typeface="Montserrat"/>
                <a:ea typeface="Montserrat"/>
                <a:cs typeface="Montserrat"/>
                <a:sym typeface="Montserrat"/>
              </a:rPr>
              <a:t>características como </a:t>
            </a:r>
            <a:r>
              <a:rPr b="0" i="0" lang="en" sz="1100" u="none" cap="none" strike="noStrike">
                <a:solidFill>
                  <a:schemeClr val="dk1"/>
                </a:solidFill>
                <a:latin typeface="Montserrat"/>
                <a:ea typeface="Montserrat"/>
                <a:cs typeface="Montserrat"/>
                <a:sym typeface="Montserrat"/>
              </a:rPr>
              <a:t>el estado de salud del paciente</a:t>
            </a:r>
            <a:r>
              <a:rPr lang="en" sz="1100">
                <a:solidFill>
                  <a:schemeClr val="dk1"/>
                </a:solidFill>
                <a:latin typeface="Montserrat"/>
                <a:ea typeface="Montserrat"/>
                <a:cs typeface="Montserrat"/>
                <a:sym typeface="Montserrat"/>
              </a:rPr>
              <a:t>, </a:t>
            </a:r>
            <a:r>
              <a:rPr b="0" i="0" lang="en" sz="1100" u="none" cap="none" strike="noStrike">
                <a:solidFill>
                  <a:schemeClr val="dk1"/>
                </a:solidFill>
                <a:latin typeface="Montserrat"/>
                <a:ea typeface="Montserrat"/>
                <a:cs typeface="Montserrat"/>
                <a:sym typeface="Montserrat"/>
              </a:rPr>
              <a:t>accesibilidad </a:t>
            </a:r>
            <a:r>
              <a:rPr lang="en" sz="1100">
                <a:solidFill>
                  <a:schemeClr val="dk1"/>
                </a:solidFill>
                <a:latin typeface="Montserrat"/>
                <a:ea typeface="Montserrat"/>
                <a:cs typeface="Montserrat"/>
                <a:sym typeface="Montserrat"/>
              </a:rPr>
              <a:t>e</a:t>
            </a:r>
            <a:r>
              <a:rPr b="0" i="0" lang="en" sz="1100" u="none" cap="none" strike="noStrike">
                <a:solidFill>
                  <a:schemeClr val="dk1"/>
                </a:solidFill>
                <a:latin typeface="Montserrat"/>
                <a:ea typeface="Montserrat"/>
                <a:cs typeface="Montserrat"/>
                <a:sym typeface="Montserrat"/>
              </a:rPr>
              <a:t>  infraestructur</a:t>
            </a:r>
            <a:r>
              <a:rPr lang="en" sz="1100">
                <a:solidFill>
                  <a:schemeClr val="dk1"/>
                </a:solidFill>
                <a:latin typeface="Montserrat"/>
                <a:ea typeface="Montserrat"/>
                <a:cs typeface="Montserrat"/>
                <a:sym typeface="Montserrat"/>
              </a:rPr>
              <a:t>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61" name="Google Shape;161;p26"/>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4 - </a:t>
            </a:r>
            <a:r>
              <a:rPr lang="en" sz="1200">
                <a:solidFill>
                  <a:schemeClr val="dk1"/>
                </a:solidFill>
                <a:latin typeface="Montserrat Light"/>
                <a:ea typeface="Montserrat Light"/>
                <a:cs typeface="Montserrat Light"/>
                <a:sym typeface="Montserrat Light"/>
              </a:rPr>
              <a:t>PERIODO DE ATENCIÓN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el número de días entre el ingreso de un paciente positivo a COVID a una unidad de salud y la fecha de su defunción.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el tiempo promedio de estancia hospitalaria de los pacientes COVID que fallecen.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variable puede estar relacionada con características como el estado de salud del paciente, accesibilidad e  infraestructura.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67" name="Google Shape;167;p27"/>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a:t>
            </a:r>
            <a:r>
              <a:rPr lang="en" sz="1200">
                <a:solidFill>
                  <a:schemeClr val="dk1"/>
                </a:solidFill>
                <a:latin typeface="Montserrat Light"/>
                <a:ea typeface="Montserrat Light"/>
                <a:cs typeface="Montserrat Light"/>
                <a:sym typeface="Montserrat Light"/>
              </a:rPr>
              <a:t>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a:t>
            </a:r>
            <a:r>
              <a:rPr lang="en" sz="1100">
                <a:solidFill>
                  <a:schemeClr val="dk1"/>
                </a:solidFill>
                <a:latin typeface="Montserrat"/>
                <a:ea typeface="Montserrat"/>
                <a:cs typeface="Montserrat"/>
                <a:sym typeface="Montserrat"/>
              </a:rPr>
              <a:t>en la </a:t>
            </a:r>
            <a:r>
              <a:rPr b="0" i="0" lang="en" sz="1100" u="none" cap="none" strike="noStrike">
                <a:solidFill>
                  <a:schemeClr val="dk1"/>
                </a:solidFill>
                <a:latin typeface="Montserrat"/>
                <a:ea typeface="Montserrat"/>
                <a:cs typeface="Montserrat"/>
                <a:sym typeface="Montserrat"/>
              </a:rPr>
              <a:t>obtención de resultados en las unidades de salud que atienden pacientes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los resultados se confirmaron después de </a:t>
            </a:r>
            <a:r>
              <a:rPr lang="en" sz="1000">
                <a:solidFill>
                  <a:schemeClr val="dk1"/>
                </a:solidFill>
                <a:latin typeface="Montserrat"/>
                <a:ea typeface="Montserrat"/>
                <a:cs typeface="Montserrat"/>
                <a:sym typeface="Montserrat"/>
              </a:rPr>
              <a:t>la </a:t>
            </a:r>
            <a:r>
              <a:rPr b="0" i="0" lang="en" sz="1000" u="none" cap="none" strike="noStrike">
                <a:solidFill>
                  <a:schemeClr val="dk1"/>
                </a:solidFill>
                <a:latin typeface="Montserrat"/>
                <a:ea typeface="Montserrat"/>
                <a:cs typeface="Montserrat"/>
                <a:sym typeface="Montserrat"/>
              </a:rPr>
              <a:t>alta hospitalaria.</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blip>
          <a:srcRect b="0" l="0" r="0" t="0"/>
          <a:stretch/>
        </p:blipFill>
        <p:spPr>
          <a:xfrm>
            <a:off x="3163838" y="836675"/>
            <a:ext cx="5980170" cy="4306819"/>
          </a:xfrm>
          <a:prstGeom prst="rect">
            <a:avLst/>
          </a:prstGeom>
          <a:noFill/>
          <a:ln cap="flat" cmpd="sng" w="9525">
            <a:solidFill>
              <a:srgbClr val="B7B7B7"/>
            </a:solidFill>
            <a:prstDash val="solid"/>
            <a:round/>
            <a:headEnd len="sm" w="sm" type="none"/>
            <a:tailEnd len="sm" w="sm" type="none"/>
          </a:ln>
        </p:spPr>
      </p:pic>
      <p:sp>
        <p:nvSpPr>
          <p:cNvPr id="173" name="Google Shape;173;p28"/>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5 - </a:t>
            </a:r>
            <a:r>
              <a:rPr lang="en" sz="1200">
                <a:solidFill>
                  <a:schemeClr val="dk1"/>
                </a:solidFill>
                <a:latin typeface="Montserrat Light"/>
                <a:ea typeface="Montserrat Light"/>
                <a:cs typeface="Montserrat Light"/>
                <a:sym typeface="Montserrat Light"/>
              </a:rPr>
              <a:t>ENTREGA DE RESULTADOS RECUPERADOS HOSPITALIZADOS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en la obtención de resultados en las unidades de salud que atienden pacientes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la infraestructura hospitalaria,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después de la alta hospitalaria.</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79" name="Google Shape;179;p29"/>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a:t>
            </a:r>
            <a:r>
              <a:rPr b="0" i="0" lang="en" sz="1200" u="none" cap="none" strike="noStrike">
                <a:solidFill>
                  <a:schemeClr val="dk1"/>
                </a:solidFill>
                <a:latin typeface="Montserrat Light"/>
                <a:ea typeface="Montserrat Light"/>
                <a:cs typeface="Montserrat Light"/>
                <a:sym typeface="Montserrat Light"/>
              </a:rPr>
              <a:t>DEFUNCI</a:t>
            </a:r>
            <a:r>
              <a:rPr lang="en" sz="1200">
                <a:solidFill>
                  <a:schemeClr val="dk1"/>
                </a:solidFill>
                <a:latin typeface="Montserrat Light"/>
                <a:ea typeface="Montserrat Light"/>
                <a:cs typeface="Montserrat Light"/>
                <a:sym typeface="Montserrat Light"/>
              </a:rPr>
              <a:t>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los valores negativos en esta variable indican que el resultado se </a:t>
            </a:r>
            <a:r>
              <a:rPr lang="en" sz="1000">
                <a:solidFill>
                  <a:schemeClr val="dk1"/>
                </a:solidFill>
                <a:latin typeface="Montserrat"/>
                <a:ea typeface="Montserrat"/>
                <a:cs typeface="Montserrat"/>
                <a:sym typeface="Montserrat"/>
              </a:rPr>
              <a:t>confirmó</a:t>
            </a:r>
            <a:r>
              <a:rPr b="0" i="0" lang="en" sz="1000" u="none" cap="none" strike="noStrike">
                <a:solidFill>
                  <a:schemeClr val="dk1"/>
                </a:solidFill>
                <a:latin typeface="Montserrat"/>
                <a:ea typeface="Montserrat"/>
                <a:cs typeface="Montserrat"/>
                <a:sym typeface="Montserrat"/>
              </a:rPr>
              <a:t> después del fallecimiento del paciente.</a:t>
            </a:r>
            <a:endParaRPr b="0" i="0" sz="1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85" name="Google Shape;185;p3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6 - </a:t>
            </a:r>
            <a:r>
              <a:rPr lang="en" sz="1200">
                <a:solidFill>
                  <a:schemeClr val="dk1"/>
                </a:solidFill>
                <a:latin typeface="Montserrat Light"/>
                <a:ea typeface="Montserrat Light"/>
                <a:cs typeface="Montserrat Light"/>
                <a:sym typeface="Montserrat Light"/>
              </a:rPr>
              <a:t>ENTREGA DE RESULTADOS DEFUNCIONES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cuantiles)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Esta medida permite cuantificar la velocidad de obtención de resultados en las unidades de salud que atienden pacientes COVID que fallecieron.</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el resultado se confirmó después del fallecimiento del paciente.</a:t>
            </a:r>
            <a:endParaRPr sz="1100">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425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9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Esta sección se enfoca en la visualización de la respuesta hospitalaria por medio de cuatro mapas, dos representan el valor acumulado y dos la dinámica por semana epidemiológica. </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rPr lang="en" sz="1100">
                <a:latin typeface="Montserrat"/>
                <a:ea typeface="Montserrat"/>
                <a:cs typeface="Montserrat"/>
                <a:sym typeface="Montserrat"/>
              </a:rPr>
              <a:t>Se visualiza el tiempo promedio entre fecha de ingreso y resultado de personas: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No 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No hospitalizadas (por semana epidemiológica)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(datos acumulados)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Hospitalizadas (por semana epidemiológica)</a:t>
            </a:r>
            <a:endParaRPr sz="1100">
              <a:latin typeface="Montserrat"/>
              <a:ea typeface="Montserrat"/>
              <a:cs typeface="Montserrat"/>
              <a:sym typeface="Montserrat"/>
            </a:endParaRPr>
          </a:p>
          <a:p>
            <a:pPr indent="0" lvl="0" marL="0" rtl="0" algn="l">
              <a:lnSpc>
                <a:spcPct val="115000"/>
              </a:lnSpc>
              <a:spcBef>
                <a:spcPts val="1200"/>
              </a:spcBef>
              <a:spcAft>
                <a:spcPts val="0"/>
              </a:spcAft>
              <a:buSzPts val="3200"/>
              <a:buNone/>
            </a:pPr>
            <a:r>
              <a:t/>
            </a:r>
            <a:endParaRPr sz="1100">
              <a:latin typeface="Montserrat"/>
              <a:ea typeface="Montserrat"/>
              <a:cs typeface="Montserrat"/>
              <a:sym typeface="Montserrat"/>
            </a:endParaRPr>
          </a:p>
          <a:p>
            <a:pPr indent="0" lvl="0" marL="0" rtl="0" algn="l">
              <a:lnSpc>
                <a:spcPct val="100000"/>
              </a:lnSpc>
              <a:spcBef>
                <a:spcPts val="1200"/>
              </a:spcBef>
              <a:spcAft>
                <a:spcPts val="0"/>
              </a:spcAft>
              <a:buSzPts val="3200"/>
              <a:buNone/>
            </a:pPr>
            <a:r>
              <a:t/>
            </a:r>
            <a:endParaRPr/>
          </a:p>
        </p:txBody>
      </p:sp>
      <p:sp>
        <p:nvSpPr>
          <p:cNvPr id="191" name="Google Shape;191;p31"/>
          <p:cNvSpPr txBox="1"/>
          <p:nvPr/>
        </p:nvSpPr>
        <p:spPr>
          <a:xfrm>
            <a:off x="233800" y="1119725"/>
            <a:ext cx="86205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II</a:t>
            </a:r>
            <a:endParaRPr i="0" sz="2600" u="none" cap="none" strike="noStrike">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3163825" y="836456"/>
            <a:ext cx="5980170" cy="4307007"/>
          </a:xfrm>
          <a:prstGeom prst="rect">
            <a:avLst/>
          </a:prstGeom>
          <a:noFill/>
          <a:ln>
            <a:noFill/>
          </a:ln>
        </p:spPr>
      </p:pic>
      <p:sp>
        <p:nvSpPr>
          <p:cNvPr id="197" name="Google Shape;197;p3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r>
              <a:rPr b="0" i="0" lang="en" sz="1000" u="none" cap="none" strike="noStrike">
                <a:solidFill>
                  <a:schemeClr val="dk1"/>
                </a:solidFill>
                <a:latin typeface="Montserrat SemiBold"/>
                <a:ea typeface="Montserrat SemiBold"/>
                <a:cs typeface="Montserrat SemiBold"/>
                <a:sym typeface="Montserrat SemiBold"/>
              </a:rPr>
              <a:t>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Es calculada mediante el número de días entre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cuantificar la respuesta hospitalaria en pacientes ambulatorios.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a:t>
            </a:r>
            <a:r>
              <a:rPr lang="en" sz="1000">
                <a:solidFill>
                  <a:schemeClr val="dk1"/>
                </a:solidFill>
                <a:latin typeface="Montserrat"/>
                <a:ea typeface="Montserrat"/>
                <a:cs typeface="Montserrat"/>
                <a:sym typeface="Montserrat"/>
              </a:rPr>
              <a:t>L</a:t>
            </a:r>
            <a:r>
              <a:rPr b="0" i="0" lang="en" sz="1000" u="none" cap="none" strike="noStrike">
                <a:solidFill>
                  <a:schemeClr val="dk1"/>
                </a:solidFill>
                <a:latin typeface="Montserrat"/>
                <a:ea typeface="Montserrat"/>
                <a:cs typeface="Montserrat"/>
                <a:sym typeface="Montserrat"/>
              </a:rPr>
              <a:t>os valores negativos en esta variable indican que los resultado</a:t>
            </a:r>
            <a:r>
              <a:rPr lang="en" sz="1000">
                <a:solidFill>
                  <a:schemeClr val="dk1"/>
                </a:solidFill>
                <a:latin typeface="Montserrat"/>
                <a:ea typeface="Montserrat"/>
                <a:cs typeface="Montserrat"/>
                <a:sym typeface="Montserrat"/>
              </a:rPr>
              <a:t>s se obtuvieron </a:t>
            </a:r>
            <a:r>
              <a:rPr b="0" i="0" lang="en" sz="1000" u="none" cap="none" strike="noStrike">
                <a:solidFill>
                  <a:schemeClr val="dk1"/>
                </a:solidFill>
                <a:latin typeface="Montserrat"/>
                <a:ea typeface="Montserrat"/>
                <a:cs typeface="Montserrat"/>
                <a:sym typeface="Montserrat"/>
              </a:rPr>
              <a:t>antes de ingresar a la unidad de salud.</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156325" y="632475"/>
            <a:ext cx="8668800" cy="4268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600">
                <a:latin typeface="Montserrat"/>
                <a:ea typeface="Montserrat"/>
                <a:cs typeface="Montserrat"/>
                <a:sym typeface="Montserrat"/>
              </a:rPr>
              <a:t>Introducción</a:t>
            </a:r>
            <a:endParaRPr sz="11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latin typeface="Montserrat"/>
                <a:ea typeface="Montserrat"/>
                <a:cs typeface="Montserrat"/>
                <a:sym typeface="Montserrat"/>
              </a:rPr>
              <a:t>La velocidad de respuesta del personal médico, al igual que las capacidades de atención hospitalaria e infraestructura, influyen en la dinámica de la propagación del virus </a:t>
            </a:r>
            <a:r>
              <a:rPr lang="en" sz="1100">
                <a:latin typeface="Montserrat"/>
                <a:ea typeface="Montserrat"/>
                <a:cs typeface="Montserrat"/>
                <a:sym typeface="Montserrat"/>
              </a:rPr>
              <a:t>SARS-CoV-2</a:t>
            </a:r>
            <a:r>
              <a:rPr lang="en" sz="1100">
                <a:latin typeface="Montserrat"/>
                <a:ea typeface="Montserrat"/>
                <a:cs typeface="Montserrat"/>
                <a:sym typeface="Montserrat"/>
              </a:rPr>
              <a:t> así como la probabilidad de complicaciones en pacientes; que a su vez conlleven a un aumento en el requerimiento de cuidados intensivos y la saturación de las capacidades hospitalarias </a:t>
            </a:r>
            <a:r>
              <a:rPr baseline="30000" lang="en" sz="1100">
                <a:latin typeface="Montserrat"/>
                <a:ea typeface="Montserrat"/>
                <a:cs typeface="Montserrat"/>
                <a:sym typeface="Montserrat"/>
              </a:rPr>
              <a:t>1, 2</a:t>
            </a:r>
            <a:r>
              <a:rPr lang="en" sz="1100">
                <a:latin typeface="Montserrat"/>
                <a:ea typeface="Montserrat"/>
                <a:cs typeface="Montserrat"/>
                <a:sym typeface="Montserrat"/>
              </a:rPr>
              <a:t>. Por lo tanto, identificar tiempos de atención hospitalaria, la accesibilidad y la respuesta en las unidades de salud que atienden pacientes COVID-19, son de gran utilidad para evaluar el impacto en los municipios. Este material sirve como apoyo </a:t>
            </a:r>
            <a:r>
              <a:rPr lang="en" sz="1100">
                <a:latin typeface="Montserrat"/>
                <a:ea typeface="Montserrat"/>
                <a:cs typeface="Montserrat"/>
                <a:sym typeface="Montserrat"/>
              </a:rPr>
              <a:t>en </a:t>
            </a:r>
            <a:r>
              <a:rPr lang="en" sz="1100">
                <a:latin typeface="Montserrat"/>
                <a:ea typeface="Montserrat"/>
                <a:cs typeface="Montserrat"/>
                <a:sym typeface="Montserrat"/>
              </a:rPr>
              <a:t>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Objetivo</a:t>
            </a:r>
            <a:endParaRPr sz="2600">
              <a:latin typeface="Montserrat"/>
              <a:ea typeface="Montserrat"/>
              <a:cs typeface="Montserrat"/>
              <a:sym typeface="Montserrat"/>
            </a:endParaRPr>
          </a:p>
          <a:p>
            <a:pPr indent="0" lvl="0" marL="0" rtl="0" algn="l">
              <a:lnSpc>
                <a:spcPct val="115000"/>
              </a:lnSpc>
              <a:spcBef>
                <a:spcPts val="300"/>
              </a:spcBef>
              <a:spcAft>
                <a:spcPts val="0"/>
              </a:spcAft>
              <a:buSzPts val="3200"/>
              <a:buNone/>
            </a:pPr>
            <a:r>
              <a:rPr lang="en" sz="1100">
                <a:solidFill>
                  <a:srgbClr val="000000"/>
                </a:solidFill>
                <a:latin typeface="Montserrat"/>
                <a:ea typeface="Montserrat"/>
                <a:cs typeface="Montserrat"/>
                <a:sym typeface="Montserrat"/>
              </a:rPr>
              <a:t>Generar indicadores a nivel municipal (con base en la </a:t>
            </a:r>
            <a:r>
              <a:rPr lang="en" sz="1100">
                <a:latin typeface="Montserrat"/>
                <a:ea typeface="Montserrat"/>
                <a:cs typeface="Montserrat"/>
                <a:sym typeface="Montserrat"/>
              </a:rPr>
              <a:t>residencia del paciente)</a:t>
            </a:r>
            <a:r>
              <a:rPr lang="en" sz="1100">
                <a:solidFill>
                  <a:srgbClr val="000000"/>
                </a:solidFill>
                <a:latin typeface="Montserrat"/>
                <a:ea typeface="Montserrat"/>
                <a:cs typeface="Montserrat"/>
                <a:sym typeface="Montserrat"/>
              </a:rPr>
              <a:t> que permitan </a:t>
            </a:r>
            <a:r>
              <a:rPr lang="en" sz="1100">
                <a:solidFill>
                  <a:srgbClr val="000000"/>
                </a:solidFill>
                <a:latin typeface="Montserrat"/>
                <a:ea typeface="Montserrat"/>
                <a:cs typeface="Montserrat"/>
                <a:sym typeface="Montserrat"/>
              </a:rPr>
              <a:t>cuantificar</a:t>
            </a:r>
            <a:r>
              <a:rPr lang="en" sz="1100">
                <a:solidFill>
                  <a:srgbClr val="000000"/>
                </a:solidFill>
                <a:latin typeface="Montserrat"/>
                <a:ea typeface="Montserrat"/>
                <a:cs typeface="Montserrat"/>
                <a:sym typeface="Montserrat"/>
              </a:rPr>
              <a:t> tiempos de atención hospitalaria que reciben las personas con síntomas de COVID-19. Dichos indicadores son relativos a las siguientes características: accesibilidad al hospital, entrega de resultados y</a:t>
            </a:r>
            <a:r>
              <a:rPr lang="en" sz="1100">
                <a:solidFill>
                  <a:srgbClr val="000000"/>
                </a:solidFill>
                <a:latin typeface="Montserrat"/>
                <a:ea typeface="Montserrat"/>
                <a:cs typeface="Montserrat"/>
                <a:sym typeface="Montserrat"/>
              </a:rPr>
              <a:t> período de atención.</a:t>
            </a:r>
            <a:endParaRPr sz="1100">
              <a:solidFill>
                <a:srgbClr val="000000"/>
              </a:solidFill>
              <a:latin typeface="Montserrat"/>
              <a:ea typeface="Montserrat"/>
              <a:cs typeface="Montserrat"/>
              <a:sym typeface="Montserrat"/>
            </a:endParaRPr>
          </a:p>
          <a:p>
            <a:pPr indent="0" lvl="0" marL="0" rtl="0" algn="l">
              <a:lnSpc>
                <a:spcPct val="115000"/>
              </a:lnSpc>
              <a:spcBef>
                <a:spcPts val="300"/>
              </a:spcBef>
              <a:spcAft>
                <a:spcPts val="0"/>
              </a:spcAft>
              <a:buSzPts val="3200"/>
              <a:buNone/>
            </a:pPr>
            <a:r>
              <a:t/>
            </a:r>
            <a:endParaRPr sz="1100">
              <a:solidFill>
                <a:srgbClr val="000000"/>
              </a:solidFill>
              <a:latin typeface="Montserrat"/>
              <a:ea typeface="Montserrat"/>
              <a:cs typeface="Montserrat"/>
              <a:sym typeface="Montserrat"/>
            </a:endParaRPr>
          </a:p>
          <a:p>
            <a:pPr indent="-260350" lvl="0" marL="457200" rtl="0" algn="l">
              <a:lnSpc>
                <a:spcPct val="80000"/>
              </a:lnSpc>
              <a:spcBef>
                <a:spcPts val="300"/>
              </a:spcBef>
              <a:spcAft>
                <a:spcPts val="0"/>
              </a:spcAft>
              <a:buClr>
                <a:srgbClr val="000000"/>
              </a:buClr>
              <a:buSzPts val="500"/>
              <a:buFont typeface="Montserrat"/>
              <a:buAutoNum type="arabicPeriod"/>
            </a:pPr>
            <a:r>
              <a:rPr lang="en" sz="500">
                <a:solidFill>
                  <a:srgbClr val="000000"/>
                </a:solidFill>
                <a:latin typeface="Montserrat"/>
                <a:ea typeface="Montserrat"/>
                <a:cs typeface="Montserrat"/>
                <a:sym typeface="Montserrat"/>
              </a:rPr>
              <a:t>Peiffer-Smadja, N., Lucet, J. C., Bendjelloul, G., Bouadma, L., Gerard, S., Choquet, C., ... &amp; Descamps, D. (2020). Challenges and issues about organizing a hospital to respond to the COVID-19 outbreak: experience from a French reference centre. </a:t>
            </a:r>
            <a:r>
              <a:rPr i="1" lang="en" sz="500">
                <a:solidFill>
                  <a:srgbClr val="000000"/>
                </a:solidFill>
                <a:latin typeface="Montserrat"/>
                <a:ea typeface="Montserrat"/>
                <a:cs typeface="Montserrat"/>
                <a:sym typeface="Montserrat"/>
              </a:rPr>
              <a:t>Clinical Microbiology and Infection</a:t>
            </a:r>
            <a:r>
              <a:rPr lang="en" sz="500">
                <a:solidFill>
                  <a:srgbClr val="000000"/>
                </a:solidFill>
                <a:latin typeface="Montserrat"/>
                <a:ea typeface="Montserrat"/>
                <a:cs typeface="Montserrat"/>
                <a:sym typeface="Montserrat"/>
              </a:rPr>
              <a:t>, </a:t>
            </a:r>
            <a:r>
              <a:rPr i="1" lang="en" sz="500">
                <a:solidFill>
                  <a:srgbClr val="000000"/>
                </a:solidFill>
                <a:latin typeface="Montserrat"/>
                <a:ea typeface="Montserrat"/>
                <a:cs typeface="Montserrat"/>
                <a:sym typeface="Montserrat"/>
              </a:rPr>
              <a:t>26</a:t>
            </a:r>
            <a:r>
              <a:rPr lang="en" sz="500">
                <a:solidFill>
                  <a:srgbClr val="000000"/>
                </a:solidFill>
                <a:latin typeface="Montserrat"/>
                <a:ea typeface="Montserrat"/>
                <a:cs typeface="Montserrat"/>
                <a:sym typeface="Montserrat"/>
              </a:rPr>
              <a:t>(6), 669-672.</a:t>
            </a:r>
            <a:endParaRPr sz="500">
              <a:solidFill>
                <a:srgbClr val="000000"/>
              </a:solidFill>
              <a:latin typeface="Montserrat"/>
              <a:ea typeface="Montserrat"/>
              <a:cs typeface="Montserrat"/>
              <a:sym typeface="Montserrat"/>
            </a:endParaRPr>
          </a:p>
          <a:p>
            <a:pPr indent="-266700" lvl="0" marL="457200" rtl="0" algn="l">
              <a:lnSpc>
                <a:spcPct val="80000"/>
              </a:lnSpc>
              <a:spcBef>
                <a:spcPts val="300"/>
              </a:spcBef>
              <a:spcAft>
                <a:spcPts val="0"/>
              </a:spcAft>
              <a:buClr>
                <a:srgbClr val="000000"/>
              </a:buClr>
              <a:buSzPts val="600"/>
              <a:buFont typeface="Montserrat"/>
              <a:buAutoNum type="arabicPeriod"/>
            </a:pPr>
            <a:r>
              <a:rPr lang="en" sz="500">
                <a:solidFill>
                  <a:srgbClr val="000000"/>
                </a:solidFill>
                <a:latin typeface="Montserrat"/>
                <a:ea typeface="Montserrat"/>
                <a:cs typeface="Montserrat"/>
                <a:sym typeface="Montserrat"/>
              </a:rPr>
              <a:t>Phua, J., Weng, L., Ling, L., Egi, M., Lim, C. M., Divatia, J. V., ... &amp; Nishimura, M. (2020). Intensive care management of coronavirus disease 2019 (COVID-19): challenges and recommendations. </a:t>
            </a:r>
            <a:r>
              <a:rPr i="1" lang="en" sz="500">
                <a:solidFill>
                  <a:srgbClr val="000000"/>
                </a:solidFill>
                <a:latin typeface="Montserrat"/>
                <a:ea typeface="Montserrat"/>
                <a:cs typeface="Montserrat"/>
                <a:sym typeface="Montserrat"/>
              </a:rPr>
              <a:t>The Lancet Respiratory Medicine</a:t>
            </a:r>
            <a:r>
              <a:rPr lang="en" sz="900">
                <a:solidFill>
                  <a:srgbClr val="000000"/>
                </a:solidFill>
              </a:rPr>
              <a:t>.</a:t>
            </a:r>
            <a:endParaRPr sz="900">
              <a:solidFill>
                <a:srgbClr val="000000"/>
              </a:solidFill>
            </a:endParaRPr>
          </a:p>
          <a:p>
            <a:pPr indent="0" lvl="0" marL="0" rtl="0" algn="l">
              <a:lnSpc>
                <a:spcPct val="115000"/>
              </a:lnSpc>
              <a:spcBef>
                <a:spcPts val="300"/>
              </a:spcBef>
              <a:spcAft>
                <a:spcPts val="300"/>
              </a:spcAft>
              <a:buSzPts val="3200"/>
              <a:buNone/>
            </a:pPr>
            <a:r>
              <a:t/>
            </a:r>
            <a:endParaRPr sz="600">
              <a:solidFill>
                <a:srgbClr val="22222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AMBULATORIOS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no hospitalizadas)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98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Se representa la dinámica s</a:t>
            </a:r>
            <a:r>
              <a:rPr b="0" i="0" lang="en" sz="1100" u="none" cap="none" strike="noStrike">
                <a:solidFill>
                  <a:schemeClr val="dk1"/>
                </a:solidFill>
                <a:latin typeface="Montserrat"/>
                <a:ea typeface="Montserrat"/>
                <a:cs typeface="Montserrat"/>
                <a:sym typeface="Montserrat"/>
              </a:rPr>
              <a:t>emanal</a:t>
            </a:r>
            <a:r>
              <a:rPr lang="en" sz="1100">
                <a:solidFill>
                  <a:schemeClr val="dk1"/>
                </a:solidFill>
                <a:latin typeface="Montserrat"/>
                <a:ea typeface="Montserrat"/>
                <a:cs typeface="Montserrat"/>
                <a:sym typeface="Montserrat"/>
              </a:rPr>
              <a:t> de la respuesta hospitalaria calculada a partir de</a:t>
            </a:r>
            <a:r>
              <a:rPr b="0" i="0" lang="en" sz="1100" u="none" cap="none" strike="noStrike">
                <a:solidFill>
                  <a:schemeClr val="dk1"/>
                </a:solidFill>
                <a:latin typeface="Montserrat"/>
                <a:ea typeface="Montserrat"/>
                <a:cs typeface="Montserrat"/>
                <a:sym typeface="Montserrat"/>
              </a:rPr>
              <a:t> la fecha de ingreso de un paciente ambulatorio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P</a:t>
            </a:r>
            <a:r>
              <a:rPr b="0" i="0" lang="en" sz="1100" u="none" cap="none" strike="noStrike">
                <a:solidFill>
                  <a:schemeClr val="dk1"/>
                </a:solidFill>
                <a:latin typeface="Montserrat"/>
                <a:ea typeface="Montserrat"/>
                <a:cs typeface="Montserrat"/>
                <a:sym typeface="Montserrat"/>
              </a:rPr>
              <a:t>ermite </a:t>
            </a:r>
            <a:r>
              <a:rPr lang="en" sz="1100">
                <a:solidFill>
                  <a:schemeClr val="dk1"/>
                </a:solidFill>
                <a:latin typeface="Montserrat"/>
                <a:ea typeface="Montserrat"/>
                <a:cs typeface="Montserrat"/>
                <a:sym typeface="Montserrat"/>
              </a:rPr>
              <a:t>visualizar</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la </a:t>
            </a:r>
            <a:r>
              <a:rPr lang="en" sz="1100">
                <a:solidFill>
                  <a:schemeClr val="dk1"/>
                </a:solidFill>
                <a:latin typeface="Montserrat"/>
                <a:ea typeface="Montserrat"/>
                <a:cs typeface="Montserrat"/>
                <a:sym typeface="Montserrat"/>
              </a:rPr>
              <a:t>evolución</a:t>
            </a:r>
            <a:r>
              <a:rPr b="0" i="0" lang="en" sz="1100" u="none" cap="none" strike="noStrike">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de </a:t>
            </a:r>
            <a:r>
              <a:rPr b="0" i="0" lang="en" sz="1100" u="none" cap="none" strike="noStrike">
                <a:solidFill>
                  <a:schemeClr val="dk1"/>
                </a:solidFill>
                <a:latin typeface="Montserrat"/>
                <a:ea typeface="Montserrat"/>
                <a:cs typeface="Montserrat"/>
                <a:sym typeface="Montserrat"/>
              </a:rPr>
              <a:t>la respuesta hospitalaria </a:t>
            </a:r>
            <a:r>
              <a:rPr lang="en" sz="1100">
                <a:solidFill>
                  <a:schemeClr val="dk1"/>
                </a:solidFill>
                <a:latin typeface="Montserrat"/>
                <a:ea typeface="Montserrat"/>
                <a:cs typeface="Montserrat"/>
                <a:sym typeface="Montserrat"/>
              </a:rPr>
              <a:t>con respecto a </a:t>
            </a:r>
            <a:r>
              <a:rPr b="0" i="0" lang="en" sz="1100" u="none" cap="none" strike="noStrike">
                <a:solidFill>
                  <a:schemeClr val="dk1"/>
                </a:solidFill>
                <a:latin typeface="Montserrat"/>
                <a:ea typeface="Montserrat"/>
                <a:cs typeface="Montserrat"/>
                <a:sym typeface="Montserrat"/>
              </a:rPr>
              <a:t>p</a:t>
            </a:r>
            <a:r>
              <a:rPr lang="en" sz="1100">
                <a:solidFill>
                  <a:schemeClr val="dk1"/>
                </a:solidFill>
                <a:latin typeface="Montserrat"/>
                <a:ea typeface="Montserrat"/>
                <a:cs typeface="Montserrat"/>
                <a:sym typeface="Montserrat"/>
              </a:rPr>
              <a:t>ersonas ambulatorias </a:t>
            </a:r>
            <a:r>
              <a:rPr b="0" i="0" lang="en" sz="1100" u="none" cap="none" strike="noStrike">
                <a:solidFill>
                  <a:schemeClr val="dk1"/>
                </a:solidFill>
                <a:latin typeface="Montserrat"/>
                <a:ea typeface="Montserrat"/>
                <a:cs typeface="Montserrat"/>
                <a:sym typeface="Montserrat"/>
              </a:rPr>
              <a:t>durante la pandemia.</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highlight>
                <a:srgbClr val="FFFF00"/>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sz="8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Nota: Se omiten las dos semanas más recientes debido al atraso en el registro de los datos</a:t>
            </a:r>
            <a:endParaRPr b="0" i="0" sz="1300" u="none" cap="none" strike="noStrike">
              <a:solidFill>
                <a:schemeClr val="dk1"/>
              </a:solidFill>
              <a:highlight>
                <a:srgbClr val="FFFF00"/>
              </a:highlight>
              <a:latin typeface="Montserrat"/>
              <a:ea typeface="Montserrat"/>
              <a:cs typeface="Montserrat"/>
              <a:sym typeface="Montserrat"/>
            </a:endParaRPr>
          </a:p>
        </p:txBody>
      </p:sp>
      <p:pic>
        <p:nvPicPr>
          <p:cNvPr id="203" name="Google Shape;203;p33"/>
          <p:cNvPicPr preferRelativeResize="0"/>
          <p:nvPr/>
        </p:nvPicPr>
        <p:blipFill rotWithShape="1">
          <a:blip r:embed="rId3">
            <a:alphaModFix/>
          </a:blip>
          <a:srcRect b="0" l="0" r="0" t="0"/>
          <a:stretch/>
        </p:blipFill>
        <p:spPr>
          <a:xfrm>
            <a:off x="3164700" y="837274"/>
            <a:ext cx="5980172" cy="4305261"/>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4"/>
          <p:cNvPicPr preferRelativeResize="0"/>
          <p:nvPr/>
        </p:nvPicPr>
        <p:blipFill rotWithShape="1">
          <a:blip r:embed="rId3">
            <a:alphaModFix/>
          </a:blip>
          <a:srcRect b="0" l="0" r="0" t="0"/>
          <a:stretch/>
        </p:blipFill>
        <p:spPr>
          <a:xfrm>
            <a:off x="3163825" y="836456"/>
            <a:ext cx="5980170" cy="4307007"/>
          </a:xfrm>
          <a:prstGeom prst="rect">
            <a:avLst/>
          </a:prstGeom>
          <a:noFill/>
          <a:ln cap="flat" cmpd="sng" w="9525">
            <a:solidFill>
              <a:srgbClr val="B7B7B7"/>
            </a:solidFill>
            <a:prstDash val="solid"/>
            <a:round/>
            <a:headEnd len="sm" w="sm" type="none"/>
            <a:tailEnd len="sm" w="sm" type="none"/>
          </a:ln>
        </p:spPr>
      </p:pic>
      <p:sp>
        <p:nvSpPr>
          <p:cNvPr id="209" name="Google Shape;209;p34"/>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acumulados</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 calculada mediante el número de días entre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cuantificar la respuesta hospitalaria en pacientes hospitalizados.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obtuvieron antes de ingresar a la unidad de salud.</a:t>
            </a:r>
            <a:endParaRPr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ontserrat Light"/>
                <a:ea typeface="Montserrat Light"/>
                <a:cs typeface="Montserrat Light"/>
                <a:sym typeface="Montserrat Light"/>
              </a:rPr>
              <a:t>RESPUESTA HOSPITALARIA </a:t>
            </a:r>
            <a:br>
              <a:rPr b="0" i="0" lang="en" sz="1200" u="none" cap="none" strike="noStrike">
                <a:solidFill>
                  <a:schemeClr val="dk1"/>
                </a:solidFill>
                <a:latin typeface="Montserrat Light"/>
                <a:ea typeface="Montserrat Light"/>
                <a:cs typeface="Montserrat Light"/>
                <a:sym typeface="Montserrat Light"/>
              </a:rPr>
            </a:br>
            <a:r>
              <a:rPr b="0" i="0" lang="en" sz="1200" u="none" cap="none" strike="noStrike">
                <a:solidFill>
                  <a:schemeClr val="dk1"/>
                </a:solidFill>
                <a:latin typeface="Montserrat Light"/>
                <a:ea typeface="Montserrat Light"/>
                <a:cs typeface="Montserrat Light"/>
                <a:sym typeface="Montserrat Light"/>
              </a:rPr>
              <a:t>NO AMBULATORIOS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(Personas positivas a COVID-19 </a:t>
            </a:r>
            <a:endParaRPr b="0" i="0" sz="10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SemiBold"/>
                <a:ea typeface="Montserrat SemiBold"/>
                <a:cs typeface="Montserrat SemiBold"/>
                <a:sym typeface="Montserrat SemiBold"/>
              </a:rPr>
              <a:t>hospitalizadas)</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980000"/>
                </a:solidFill>
                <a:latin typeface="Montserrat SemiBold"/>
                <a:ea typeface="Montserrat SemiBold"/>
                <a:cs typeface="Montserrat SemiBold"/>
                <a:sym typeface="Montserrat SemiBold"/>
              </a:rPr>
              <a:t>Datos por semana epidemiológica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Permite visualizar la evolución de la respuesta hospitalaria con respecto a personas hospitalizadas durante la pandemia.</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highlight>
                <a:srgbClr val="FFFF00"/>
              </a:highlight>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t/>
            </a:r>
            <a:endParaRPr sz="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Se omiten las dos semanas más recientes debido al atraso en el registro de los datos</a:t>
            </a:r>
            <a:endParaRPr sz="1100">
              <a:solidFill>
                <a:schemeClr val="dk1"/>
              </a:solidFill>
              <a:latin typeface="Montserrat"/>
              <a:ea typeface="Montserrat"/>
              <a:cs typeface="Montserrat"/>
              <a:sym typeface="Montserrat"/>
            </a:endParaRPr>
          </a:p>
        </p:txBody>
      </p:sp>
      <p:pic>
        <p:nvPicPr>
          <p:cNvPr id="215" name="Google Shape;215;p35"/>
          <p:cNvPicPr preferRelativeResize="0"/>
          <p:nvPr/>
        </p:nvPicPr>
        <p:blipFill rotWithShape="1">
          <a:blip r:embed="rId3">
            <a:alphaModFix/>
          </a:blip>
          <a:srcRect b="0" l="0" r="0" t="0"/>
          <a:stretch/>
        </p:blipFill>
        <p:spPr>
          <a:xfrm>
            <a:off x="3164700" y="837256"/>
            <a:ext cx="5980172" cy="4305278"/>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0" y="875050"/>
            <a:ext cx="9144000" cy="42684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2600">
                <a:latin typeface="Montserrat"/>
                <a:ea typeface="Montserrat"/>
                <a:cs typeface="Montserrat"/>
                <a:sym typeface="Montserrat"/>
              </a:rPr>
              <a:t>Nota metodológica </a:t>
            </a:r>
            <a:endParaRPr sz="1100">
              <a:latin typeface="Montserrat"/>
              <a:ea typeface="Montserrat"/>
              <a:cs typeface="Montserrat"/>
              <a:sym typeface="Montserrat"/>
            </a:endParaRPr>
          </a:p>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Se generaron seis grupos de mapas relacionados al tiempo de atención a personas con síntomas de COVID-19. Las variables que se muestran en los mapas corresponden al promedio de días entre:</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síntomas y fecha de ingreso</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a:t>
            </a:r>
            <a:r>
              <a:rPr lang="en" sz="1100">
                <a:latin typeface="Montserrat"/>
                <a:ea typeface="Montserrat"/>
                <a:cs typeface="Montserrat"/>
                <a:sym typeface="Montserrat"/>
              </a:rPr>
              <a:t>odos los pacientes que presentaron síntomas de COVID-19</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Todos los pacientes que presentaron síntomas de COVID-19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ambulatorios con fecha de resultados</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ingreso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que fallecieron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alta</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hospitalizados con fecha de resultados</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Fecha de resultados y fecha de defunción</a:t>
            </a:r>
            <a:endParaRPr sz="1100">
              <a:latin typeface="Montserrat"/>
              <a:ea typeface="Montserrat"/>
              <a:cs typeface="Montserrat"/>
              <a:sym typeface="Montserrat"/>
            </a:endParaRPr>
          </a:p>
          <a:p>
            <a:pPr indent="-298450" lvl="1" marL="914400" rtl="0" algn="l">
              <a:lnSpc>
                <a:spcPct val="115000"/>
              </a:lnSpc>
              <a:spcBef>
                <a:spcPts val="0"/>
              </a:spcBef>
              <a:spcAft>
                <a:spcPts val="0"/>
              </a:spcAft>
              <a:buSzPts val="1100"/>
              <a:buFont typeface="Montserrat"/>
              <a:buChar char="–"/>
            </a:pPr>
            <a:r>
              <a:rPr lang="en" sz="1100">
                <a:latin typeface="Montserrat"/>
                <a:ea typeface="Montserrat"/>
                <a:cs typeface="Montserrat"/>
                <a:sym typeface="Montserrat"/>
              </a:rPr>
              <a:t>Pacientes positivos a COVID-19 con fecha de resultados que fallecieron</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2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idx="1" type="body"/>
          </p:nvPr>
        </p:nvSpPr>
        <p:spPr>
          <a:xfrm>
            <a:off x="0" y="877825"/>
            <a:ext cx="9144000" cy="42657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0"/>
              </a:spcBef>
              <a:spcAft>
                <a:spcPts val="0"/>
              </a:spcAft>
              <a:buSzPts val="3200"/>
              <a:buNone/>
            </a:pPr>
            <a:r>
              <a:rPr lang="en" sz="2600">
                <a:latin typeface="Montserrat"/>
                <a:ea typeface="Montserrat"/>
                <a:cs typeface="Montserrat"/>
                <a:sym typeface="Montserrat"/>
              </a:rPr>
              <a:t>Nota metodológica </a:t>
            </a:r>
            <a:endParaRPr sz="26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Cuando los municipios tienen menos de tres casos en la agrupación correspondiente (ambulatorios, hospitalizados, defunciones o positivos) se asignó el promedio de la jurisdicción sanitaria a la que pertenece el municipio con el fin de establecer un parámetro que </a:t>
            </a:r>
            <a:r>
              <a:rPr lang="en" sz="1100">
                <a:latin typeface="Montserrat"/>
                <a:ea typeface="Montserrat"/>
                <a:cs typeface="Montserrat"/>
                <a:sym typeface="Montserrat"/>
              </a:rPr>
              <a:t>evalúe</a:t>
            </a:r>
            <a:r>
              <a:rPr lang="en" sz="1100">
                <a:latin typeface="Montserrat"/>
                <a:ea typeface="Montserrat"/>
                <a:cs typeface="Montserrat"/>
                <a:sym typeface="Montserrat"/>
              </a:rPr>
              <a:t> a los municipios con pocos casos.</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Actualmente las bases de datos no cuentan con fecha de alta de los pacientes, por lo tanto la fecha de alta es inferida de acuerdo con los tiempos propuestos por el modelo AMA</a:t>
            </a:r>
            <a:r>
              <a:rPr baseline="30000" lang="en" sz="1100">
                <a:latin typeface="Montserrat"/>
                <a:ea typeface="Montserrat"/>
                <a:cs typeface="Montserrat"/>
                <a:sym typeface="Montserrat"/>
              </a:rPr>
              <a:t>3</a:t>
            </a:r>
            <a:r>
              <a:rPr lang="en" sz="1100">
                <a:latin typeface="Montserrat"/>
                <a:ea typeface="Montserrat"/>
                <a:cs typeface="Montserrat"/>
                <a:sym typeface="Montserrat"/>
              </a:rPr>
              <a:t>:</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ambulatorio, significa que no requiere de hospitalización y por lo tanto su fecha de alta es igual a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es hospitalizado pero no fue intubado o requirió de cuidados intensivos su fecha de alta es diez días después de su fecha de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romanUcPeriod"/>
            </a:pPr>
            <a:r>
              <a:rPr lang="en" sz="1100">
                <a:latin typeface="Montserrat"/>
                <a:ea typeface="Montserrat"/>
                <a:cs typeface="Montserrat"/>
                <a:sym typeface="Montserrat"/>
              </a:rPr>
              <a:t>Si el paciente fue hospitalizado y fue intubado o requirió de cuidados intensivos  su fecha de alta es dieciséis días después de su fecha de ingreso.</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t/>
            </a:r>
            <a:endParaRPr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b="1" lang="en" sz="1100">
                <a:latin typeface="Montserrat"/>
                <a:ea typeface="Montserrat"/>
                <a:cs typeface="Montserrat"/>
                <a:sym typeface="Montserrat"/>
              </a:rPr>
              <a:t>FUENTES</a:t>
            </a:r>
            <a:endParaRPr b="1" sz="1100">
              <a:latin typeface="Montserrat"/>
              <a:ea typeface="Montserrat"/>
              <a:cs typeface="Montserrat"/>
              <a:sym typeface="Montserrat"/>
            </a:endParaRPr>
          </a:p>
          <a:p>
            <a:pPr indent="0" lvl="0" marL="0" rtl="0" algn="l">
              <a:lnSpc>
                <a:spcPct val="115000"/>
              </a:lnSpc>
              <a:spcBef>
                <a:spcPts val="0"/>
              </a:spcBef>
              <a:spcAft>
                <a:spcPts val="0"/>
              </a:spcAft>
              <a:buSzPts val="3200"/>
              <a:buNone/>
            </a:pPr>
            <a:r>
              <a:rPr lang="en" sz="1100">
                <a:latin typeface="Montserrat"/>
                <a:ea typeface="Montserrat"/>
                <a:cs typeface="Montserrat"/>
                <a:sym typeface="Montserrat"/>
              </a:rPr>
              <a:t>Los datos relativos a pacientes COVID son obtenidos del archivo "</a:t>
            </a:r>
            <a:r>
              <a:rPr lang="en" sz="1100">
                <a:latin typeface="Montserrat"/>
                <a:ea typeface="Montserrat"/>
                <a:cs typeface="Montserrat"/>
                <a:sym typeface="Montserrat"/>
              </a:rPr>
              <a:t>211013</a:t>
            </a:r>
            <a:r>
              <a:rPr lang="en" sz="1100">
                <a:latin typeface="Montserrat"/>
                <a:ea typeface="Montserrat"/>
                <a:cs typeface="Montserrat"/>
                <a:sym typeface="Montserrat"/>
              </a:rPr>
              <a:t>COVID19MEXICOTOT" de la Dirección General de Epidemiología de la Secretaría de Salud. Los datos de las jurisdicciones sanitarias fueron generados con base en el archivo CLUES 2020 “ESTABLECIMIENTO_SALUD_202008”.</a:t>
            </a:r>
            <a:endParaRPr sz="1100">
              <a:latin typeface="Montserrat"/>
              <a:ea typeface="Montserrat"/>
              <a:cs typeface="Montserrat"/>
              <a:sym typeface="Montserrat"/>
            </a:endParaRPr>
          </a:p>
          <a:p>
            <a:pPr indent="0" lvl="0" marL="0" rtl="0" algn="l">
              <a:lnSpc>
                <a:spcPct val="115000"/>
              </a:lnSpc>
              <a:spcBef>
                <a:spcPts val="300"/>
              </a:spcBef>
              <a:spcAft>
                <a:spcPts val="0"/>
              </a:spcAft>
              <a:buNone/>
            </a:pPr>
            <a:r>
              <a:t/>
            </a:r>
            <a:endParaRPr sz="600">
              <a:latin typeface="Montserrat"/>
              <a:ea typeface="Montserrat"/>
              <a:cs typeface="Montserrat"/>
              <a:sym typeface="Montserrat"/>
            </a:endParaRPr>
          </a:p>
          <a:p>
            <a:pPr indent="-266700" lvl="0" marL="457200" rtl="0" algn="l">
              <a:lnSpc>
                <a:spcPct val="115000"/>
              </a:lnSpc>
              <a:spcBef>
                <a:spcPts val="300"/>
              </a:spcBef>
              <a:spcAft>
                <a:spcPts val="0"/>
              </a:spcAft>
              <a:buSzPts val="600"/>
              <a:buFont typeface="Montserrat"/>
              <a:buAutoNum type="arabicPeriod" startAt="3"/>
            </a:pPr>
            <a:r>
              <a:rPr lang="en" sz="600">
                <a:latin typeface="Montserrat"/>
                <a:ea typeface="Montserrat"/>
                <a:cs typeface="Montserrat"/>
                <a:sym typeface="Montserrat"/>
              </a:rPr>
              <a:t> </a:t>
            </a:r>
            <a:r>
              <a:rPr lang="en" sz="600">
                <a:solidFill>
                  <a:srgbClr val="000000"/>
                </a:solidFill>
                <a:uFill>
                  <a:noFill/>
                </a:uFill>
                <a:latin typeface="Montserrat"/>
                <a:ea typeface="Montserrat"/>
                <a:cs typeface="Montserrat"/>
                <a:sym typeface="Montserrat"/>
                <a:hlinkClick r:id="rId3">
                  <a:extLst>
                    <a:ext uri="{A12FA001-AC4F-418D-AE19-62706E023703}">
                      <ahyp:hlinkClr val="tx"/>
                    </a:ext>
                  </a:extLst>
                </a:hlinkClick>
              </a:rPr>
              <a:t>Marcos A. Capistran</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4">
                  <a:extLst>
                    <a:ext uri="{A12FA001-AC4F-418D-AE19-62706E023703}">
                      <ahyp:hlinkClr val="tx"/>
                    </a:ext>
                  </a:extLst>
                </a:hlinkClick>
              </a:rPr>
              <a:t> Antonio Capella</a:t>
            </a:r>
            <a:r>
              <a:rPr lang="en" sz="600">
                <a:solidFill>
                  <a:srgbClr val="000000"/>
                </a:solidFill>
                <a:latin typeface="Montserrat"/>
                <a:ea typeface="Montserrat"/>
                <a:cs typeface="Montserrat"/>
                <a:sym typeface="Montserrat"/>
              </a:rPr>
              <a:t>,</a:t>
            </a:r>
            <a:r>
              <a:rPr lang="en" sz="600">
                <a:solidFill>
                  <a:srgbClr val="000000"/>
                </a:solidFill>
                <a:uFill>
                  <a:noFill/>
                </a:uFill>
                <a:latin typeface="Montserrat"/>
                <a:ea typeface="Montserrat"/>
                <a:cs typeface="Montserrat"/>
                <a:sym typeface="Montserrat"/>
                <a:hlinkClick r:id="rId5">
                  <a:extLst>
                    <a:ext uri="{A12FA001-AC4F-418D-AE19-62706E023703}">
                      <ahyp:hlinkClr val="tx"/>
                    </a:ext>
                  </a:extLst>
                </a:hlinkClick>
              </a:rPr>
              <a:t> J. Andres Christen</a:t>
            </a:r>
            <a:r>
              <a:rPr lang="en" sz="600">
                <a:solidFill>
                  <a:srgbClr val="000000"/>
                </a:solidFill>
                <a:latin typeface="Montserrat"/>
                <a:ea typeface="Montserrat"/>
                <a:cs typeface="Montserrat"/>
                <a:sym typeface="Montserrat"/>
              </a:rPr>
              <a:t> </a:t>
            </a:r>
            <a:r>
              <a:rPr lang="en" sz="600">
                <a:solidFill>
                  <a:srgbClr val="000000"/>
                </a:solidFill>
                <a:latin typeface="Montserrat"/>
                <a:ea typeface="Montserrat"/>
                <a:cs typeface="Montserrat"/>
                <a:sym typeface="Montserrat"/>
              </a:rPr>
              <a:t>(</a:t>
            </a:r>
            <a:r>
              <a:rPr lang="en" sz="600">
                <a:latin typeface="Montserrat"/>
                <a:ea typeface="Montserrat"/>
                <a:cs typeface="Montserrat"/>
                <a:sym typeface="Montserrat"/>
              </a:rPr>
              <a:t>2020). Forecasting hospital demand during COVID-19 pandemic outbreaks, 21-25.</a:t>
            </a:r>
            <a:endParaRPr sz="11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226000" y="1119725"/>
            <a:ext cx="8628300" cy="39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 sz="2600" u="none" cap="none" strike="noStrike">
                <a:latin typeface="Montserrat"/>
                <a:ea typeface="Montserrat"/>
                <a:cs typeface="Montserrat"/>
                <a:sym typeface="Montserrat"/>
              </a:rPr>
              <a:t>Resultados - Parte I</a:t>
            </a:r>
            <a:endParaRPr i="0" sz="2600" u="none" cap="none" strike="noStrike">
              <a:latin typeface="Montserrat"/>
              <a:ea typeface="Montserrat"/>
              <a:cs typeface="Montserrat"/>
              <a:sym typeface="Montserrat"/>
            </a:endParaRPr>
          </a:p>
        </p:txBody>
      </p:sp>
      <p:sp>
        <p:nvSpPr>
          <p:cNvPr id="113" name="Google Shape;113;p18"/>
          <p:cNvSpPr txBox="1"/>
          <p:nvPr>
            <p:ph idx="4294967295" type="body"/>
          </p:nvPr>
        </p:nvSpPr>
        <p:spPr>
          <a:xfrm>
            <a:off x="0" y="1746850"/>
            <a:ext cx="9144000" cy="3396900"/>
          </a:xfrm>
          <a:prstGeom prst="rect">
            <a:avLst/>
          </a:prstGeom>
          <a:noFill/>
          <a:ln>
            <a:noFill/>
          </a:ln>
        </p:spPr>
        <p:txBody>
          <a:bodyPr anchorCtr="0" anchor="t" bIns="91425" lIns="400050" spcFirstLastPara="1" rIns="457200"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1100">
                <a:latin typeface="Montserrat"/>
                <a:ea typeface="Montserrat"/>
                <a:cs typeface="Montserrat"/>
                <a:sym typeface="Montserrat"/>
              </a:rPr>
              <a:t>Conformada por 6 grupos con dos variantes de escala: cortes naturales y cuantiles, en ellos se representa el tiempo promedio entre las siguientes fechas:</a:t>
            </a:r>
            <a:endParaRPr sz="1100">
              <a:latin typeface="Montserrat"/>
              <a:ea typeface="Montserrat"/>
              <a:cs typeface="Montserrat"/>
              <a:sym typeface="Montserrat"/>
            </a:endParaRPr>
          </a:p>
          <a:p>
            <a:pPr indent="-298450" lvl="0" marL="457200" rtl="0" algn="l">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Síntomas e ingreso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resultado</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Ingreso y defunción</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alta</a:t>
            </a:r>
            <a:endParaRPr sz="1100">
              <a:latin typeface="Montserrat"/>
              <a:ea typeface="Montserrat"/>
              <a:cs typeface="Montserrat"/>
              <a:sym typeface="Montserrat"/>
            </a:endParaRPr>
          </a:p>
          <a:p>
            <a:pPr indent="-298450" lvl="0" marL="457200" rtl="0" algn="l">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Resultado y defunción</a:t>
            </a:r>
            <a:endParaRPr sz="11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0" y="83615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cortes naturales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a:t>
            </a:r>
            <a:r>
              <a:rPr b="0" i="0" lang="en" sz="1100" u="none" cap="none" strike="noStrike">
                <a:solidFill>
                  <a:schemeClr val="dk1"/>
                </a:solidFill>
                <a:latin typeface="Montserrat"/>
                <a:ea typeface="Montserrat"/>
                <a:cs typeface="Montserrat"/>
                <a:sym typeface="Montserrat"/>
              </a:rPr>
              <a:t> número de días entre el inicio de síntomas y </a:t>
            </a:r>
            <a:r>
              <a:rPr lang="en" sz="1100">
                <a:solidFill>
                  <a:schemeClr val="dk1"/>
                </a:solidFill>
                <a:latin typeface="Montserrat"/>
                <a:ea typeface="Montserrat"/>
                <a:cs typeface="Montserrat"/>
                <a:sym typeface="Montserrat"/>
              </a:rPr>
              <a:t>el</a:t>
            </a:r>
            <a:r>
              <a:rPr b="0" i="0" lang="en" sz="1100" u="none" cap="none" strike="noStrike">
                <a:solidFill>
                  <a:schemeClr val="dk1"/>
                </a:solidFill>
                <a:latin typeface="Montserrat"/>
                <a:ea typeface="Montserrat"/>
                <a:cs typeface="Montserrat"/>
                <a:sym typeface="Montserrat"/>
              </a:rPr>
              <a:t> ingreso a una unidad médica para ser </a:t>
            </a:r>
            <a:r>
              <a:rPr lang="en" sz="1100">
                <a:solidFill>
                  <a:schemeClr val="dk1"/>
                </a:solidFill>
                <a:latin typeface="Montserrat"/>
                <a:ea typeface="Montserrat"/>
                <a:cs typeface="Montserrat"/>
                <a:sym typeface="Montserrat"/>
              </a:rPr>
              <a:t>evaluado</a:t>
            </a:r>
            <a:r>
              <a:rPr b="0" i="0" lang="en" sz="1100" u="none" cap="none" strike="noStrike">
                <a:solidFill>
                  <a:schemeClr val="dk1"/>
                </a:solidFill>
                <a:latin typeface="Montserrat"/>
                <a:ea typeface="Montserrat"/>
                <a:cs typeface="Montserrat"/>
                <a:sym typeface="Montserrat"/>
              </a:rPr>
              <a:t>. </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a:t>
            </a:r>
            <a:r>
              <a:rPr b="0" i="0" lang="en" sz="1100" u="none" cap="none" strike="noStrike">
                <a:solidFill>
                  <a:schemeClr val="dk1"/>
                </a:solidFill>
                <a:latin typeface="Montserrat"/>
                <a:ea typeface="Montserrat"/>
                <a:cs typeface="Montserrat"/>
                <a:sym typeface="Montserrat"/>
              </a:rPr>
              <a:t>ermite cuantificar la accesibilidad hospitalaria</a:t>
            </a:r>
            <a:r>
              <a:rPr lang="en" sz="1100">
                <a:solidFill>
                  <a:schemeClr val="dk1"/>
                </a:solidFill>
                <a:latin typeface="Montserrat"/>
                <a:ea typeface="Montserrat"/>
                <a:cs typeface="Montserrat"/>
                <a:sym typeface="Montserrat"/>
              </a:rPr>
              <a:t> y</a:t>
            </a:r>
            <a:r>
              <a:rPr b="0" i="0" lang="en" sz="1100" u="none" cap="none" strike="noStrike">
                <a:solidFill>
                  <a:schemeClr val="dk1"/>
                </a:solidFill>
                <a:latin typeface="Montserrat"/>
                <a:ea typeface="Montserrat"/>
                <a:cs typeface="Montserrat"/>
                <a:sym typeface="Montserrat"/>
              </a:rPr>
              <a:t> contempla diversos factores, entre ellos la facilidad para llegar a una unidad médica, proximidad y comportamiento social.</a:t>
            </a:r>
            <a:endParaRPr b="0" i="0" sz="1000" u="none" cap="none" strike="noStrike">
              <a:solidFill>
                <a:srgbClr val="000000"/>
              </a:solidFill>
              <a:latin typeface="Montserrat SemiBold"/>
              <a:ea typeface="Montserrat SemiBold"/>
              <a:cs typeface="Montserrat SemiBold"/>
              <a:sym typeface="Montserrat SemiBold"/>
            </a:endParaRPr>
          </a:p>
        </p:txBody>
      </p:sp>
      <p:pic>
        <p:nvPicPr>
          <p:cNvPr id="119" name="Google Shape;119;p19"/>
          <p:cNvPicPr preferRelativeResize="0"/>
          <p:nvPr/>
        </p:nvPicPr>
        <p:blipFill rotWithShape="1">
          <a:blip r:embed="rId3">
            <a:alphaModFix/>
          </a:blip>
          <a:srcRect b="0" l="9" r="9" t="0"/>
          <a:stretch/>
        </p:blipFill>
        <p:spPr>
          <a:xfrm>
            <a:off x="3164624" y="836200"/>
            <a:ext cx="5979372" cy="4307302"/>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3163825" y="836675"/>
            <a:ext cx="5980170" cy="4306819"/>
          </a:xfrm>
          <a:prstGeom prst="rect">
            <a:avLst/>
          </a:prstGeom>
          <a:noFill/>
          <a:ln cap="flat" cmpd="sng" w="9525">
            <a:solidFill>
              <a:srgbClr val="B7B7B7"/>
            </a:solidFill>
            <a:prstDash val="solid"/>
            <a:round/>
            <a:headEnd len="sm" w="sm" type="none"/>
            <a:tailEnd len="sm" w="sm" type="none"/>
          </a:ln>
        </p:spPr>
      </p:pic>
      <p:sp>
        <p:nvSpPr>
          <p:cNvPr id="125" name="Google Shape;125;p20"/>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Montserrat Light"/>
                <a:ea typeface="Montserrat Light"/>
                <a:cs typeface="Montserrat Light"/>
                <a:sym typeface="Montserrat Light"/>
              </a:rPr>
              <a:t>1 - ACCESIBILIDAD HOSPITALARIA</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SemiBold"/>
                <a:ea typeface="Montserrat SemiBold"/>
                <a:cs typeface="Montserrat SemiBold"/>
                <a:sym typeface="Montserrat SemiBold"/>
              </a:rPr>
              <a:t>(</a:t>
            </a:r>
            <a:r>
              <a:rPr b="0" i="0" lang="en" sz="1000" u="none" cap="none" strike="noStrike">
                <a:solidFill>
                  <a:srgbClr val="000000"/>
                </a:solidFill>
                <a:latin typeface="Montserrat SemiBold"/>
                <a:ea typeface="Montserrat SemiBold"/>
                <a:cs typeface="Montserrat SemiBold"/>
                <a:sym typeface="Montserrat SemiBold"/>
              </a:rPr>
              <a:t>escala: </a:t>
            </a:r>
            <a:r>
              <a:rPr b="0" i="0" lang="en" sz="1000" u="none" cap="none" strike="noStrike">
                <a:solidFill>
                  <a:schemeClr val="dk1"/>
                </a:solidFill>
                <a:latin typeface="Montserrat SemiBold"/>
                <a:ea typeface="Montserrat SemiBold"/>
                <a:cs typeface="Montserrat SemiBold"/>
                <a:sym typeface="Montserrat SemiBold"/>
              </a:rPr>
              <a:t>cuantiles</a:t>
            </a:r>
            <a:r>
              <a:rPr b="0" i="0" lang="en" sz="1000" u="none" cap="none" strike="noStrike">
                <a:solidFill>
                  <a:srgbClr val="000000"/>
                </a:solidFill>
                <a:latin typeface="Montserrat SemiBold"/>
                <a:ea typeface="Montserrat SemiBold"/>
                <a:cs typeface="Montserrat SemiBold"/>
                <a:sym typeface="Montserrat SemiBold"/>
              </a:rPr>
              <a:t>)</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Se calcula a partir del número de días entre el inicio de síntomas y el ingreso a una unidad médica para ser evaluado.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3">
            <a:alphaModFix/>
          </a:blip>
          <a:srcRect b="0" l="0" r="0" t="0"/>
          <a:stretch/>
        </p:blipFill>
        <p:spPr>
          <a:xfrm>
            <a:off x="3163825" y="835475"/>
            <a:ext cx="5980170" cy="4306819"/>
          </a:xfrm>
          <a:prstGeom prst="rect">
            <a:avLst/>
          </a:prstGeom>
          <a:noFill/>
          <a:ln cap="flat" cmpd="sng" w="9525">
            <a:solidFill>
              <a:srgbClr val="B7B7B7"/>
            </a:solidFill>
            <a:prstDash val="solid"/>
            <a:round/>
            <a:headEnd len="sm" w="sm" type="none"/>
            <a:tailEnd len="sm" w="sm" type="none"/>
          </a:ln>
        </p:spPr>
      </p:pic>
      <p:sp>
        <p:nvSpPr>
          <p:cNvPr id="131" name="Google Shape;131;p21"/>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cortes naturales)</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3">
            <a:alphaModFix/>
          </a:blip>
          <a:srcRect b="0" l="0" r="0" t="0"/>
          <a:stretch/>
        </p:blipFill>
        <p:spPr>
          <a:xfrm>
            <a:off x="3163825" y="835713"/>
            <a:ext cx="5980170" cy="4306819"/>
          </a:xfrm>
          <a:prstGeom prst="rect">
            <a:avLst/>
          </a:prstGeom>
          <a:noFill/>
          <a:ln cap="flat" cmpd="sng" w="9525">
            <a:solidFill>
              <a:srgbClr val="B7B7B7"/>
            </a:solidFill>
            <a:prstDash val="solid"/>
            <a:round/>
            <a:headEnd len="sm" w="sm" type="none"/>
            <a:tailEnd len="sm" w="sm" type="none"/>
          </a:ln>
        </p:spPr>
      </p:pic>
      <p:sp>
        <p:nvSpPr>
          <p:cNvPr id="137" name="Google Shape;137;p22"/>
          <p:cNvSpPr txBox="1"/>
          <p:nvPr/>
        </p:nvSpPr>
        <p:spPr>
          <a:xfrm>
            <a:off x="0" y="836200"/>
            <a:ext cx="3164700" cy="4307400"/>
          </a:xfrm>
          <a:prstGeom prst="rect">
            <a:avLst/>
          </a:prstGeom>
          <a:noFill/>
          <a:ln>
            <a:noFill/>
          </a:ln>
        </p:spPr>
        <p:txBody>
          <a:bodyPr anchorCtr="0" anchor="t" bIns="91425" lIns="228600" spcFirstLastPara="1" rIns="192900"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chemeClr val="dk1"/>
                </a:solidFill>
                <a:latin typeface="Montserrat Light"/>
                <a:ea typeface="Montserrat Light"/>
                <a:cs typeface="Montserrat Light"/>
                <a:sym typeface="Montserrat Light"/>
              </a:rPr>
              <a:t>2 - RESPUESTA HOSPITALARIA</a:t>
            </a:r>
            <a:endParaRPr b="0" i="0" sz="12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SemiBold"/>
                <a:ea typeface="Montserrat SemiBold"/>
                <a:cs typeface="Montserrat SemiBold"/>
                <a:sym typeface="Montserrat SemiBold"/>
              </a:rPr>
              <a:t>(escala: </a:t>
            </a:r>
            <a:r>
              <a:rPr lang="en" sz="1000">
                <a:solidFill>
                  <a:schemeClr val="dk1"/>
                </a:solidFill>
                <a:latin typeface="Montserrat SemiBold"/>
                <a:ea typeface="Montserrat SemiBold"/>
                <a:cs typeface="Montserrat SemiBold"/>
                <a:sym typeface="Montserrat SemiBold"/>
              </a:rPr>
              <a:t>cuantiles</a:t>
            </a:r>
            <a:r>
              <a:rPr b="0" i="0" lang="en" sz="1000" u="none" cap="none" strike="noStrike">
                <a:solidFill>
                  <a:schemeClr val="dk1"/>
                </a:solidFill>
                <a:latin typeface="Montserrat SemiBold"/>
                <a:ea typeface="Montserrat SemiBold"/>
                <a:cs typeface="Montserrat SemiBold"/>
                <a:sym typeface="Montserrat SemiBold"/>
              </a:rPr>
              <a:t>)</a:t>
            </a:r>
            <a:endParaRPr b="0" i="0" sz="12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 calculada mediante e</a:t>
            </a:r>
            <a:r>
              <a:rPr b="0" i="0" lang="en" sz="1100" u="none" cap="none" strike="noStrike">
                <a:solidFill>
                  <a:schemeClr val="dk1"/>
                </a:solidFill>
                <a:latin typeface="Montserrat"/>
                <a:ea typeface="Montserrat"/>
                <a:cs typeface="Montserrat"/>
                <a:sym typeface="Montserrat"/>
              </a:rPr>
              <a:t>l número de días entre la fecha de ingreso a una unidad médica y la fecha en que se </a:t>
            </a:r>
            <a:r>
              <a:rPr lang="en" sz="1100">
                <a:solidFill>
                  <a:schemeClr val="dk1"/>
                </a:solidFill>
                <a:latin typeface="Montserrat"/>
                <a:ea typeface="Montserrat"/>
                <a:cs typeface="Montserrat"/>
                <a:sym typeface="Montserrat"/>
              </a:rPr>
              <a:t>confirma</a:t>
            </a:r>
            <a:r>
              <a:rPr b="0" i="0" lang="en" sz="1100" u="none" cap="none" strike="noStrike">
                <a:solidFill>
                  <a:schemeClr val="dk1"/>
                </a:solidFill>
                <a:latin typeface="Montserrat"/>
                <a:ea typeface="Montserrat"/>
                <a:cs typeface="Montserrat"/>
                <a:sym typeface="Montserrat"/>
              </a:rPr>
              <a:t> el resultado de la prueba COVID.</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Montserrat"/>
                <a:ea typeface="Montserrat"/>
                <a:cs typeface="Montserrat"/>
                <a:sym typeface="Montserrat"/>
              </a:rPr>
              <a:t>Este indicador </a:t>
            </a:r>
            <a:r>
              <a:rPr b="0" i="0" lang="en" sz="1100" u="none" cap="none" strike="noStrike">
                <a:solidFill>
                  <a:schemeClr val="dk1"/>
                </a:solidFill>
                <a:latin typeface="Montserrat"/>
                <a:ea typeface="Montserrat"/>
                <a:cs typeface="Montserrat"/>
                <a:sym typeface="Montserrat"/>
              </a:rPr>
              <a:t>permite cuantificar la respuesta hospitalaria</a:t>
            </a:r>
            <a:r>
              <a:rPr lang="en" sz="1100">
                <a:solidFill>
                  <a:schemeClr val="dk1"/>
                </a:solidFill>
                <a:latin typeface="Montserrat"/>
                <a:ea typeface="Montserrat"/>
                <a:cs typeface="Montserrat"/>
                <a:sym typeface="Montserrat"/>
              </a:rPr>
              <a:t> y</a:t>
            </a:r>
            <a:r>
              <a:rPr lang="en" sz="1100">
                <a:solidFill>
                  <a:schemeClr val="dk1"/>
                </a:solidFill>
                <a:highlight>
                  <a:schemeClr val="lt1"/>
                </a:highlight>
                <a:latin typeface="Montserrat"/>
                <a:ea typeface="Montserrat"/>
                <a:cs typeface="Montserrat"/>
                <a:sym typeface="Montserrat"/>
              </a:rPr>
              <a:t> a</a:t>
            </a:r>
            <a:r>
              <a:rPr b="0" i="0" lang="en" sz="1100" u="none" cap="none" strike="noStrike">
                <a:solidFill>
                  <a:schemeClr val="dk1"/>
                </a:solidFill>
                <a:highlight>
                  <a:schemeClr val="lt1"/>
                </a:highlight>
                <a:latin typeface="Montserrat"/>
                <a:ea typeface="Montserrat"/>
                <a:cs typeface="Montserrat"/>
                <a:sym typeface="Montserrat"/>
              </a:rPr>
              <a:t>lgunos de los factores con los que se podría asociar son: la infraestructura de las unidades de salud, la cantidad de personal, el abastecimiento de recursos y la afluencia de pacientes.</a:t>
            </a:r>
            <a:endParaRPr b="0" i="0" sz="1100" u="none" cap="none" strike="noStrike">
              <a:solidFill>
                <a:schemeClr val="dk1"/>
              </a:solidFill>
              <a:highlight>
                <a:schemeClr val="lt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000"/>
              <a:buFont typeface="Arial"/>
              <a:buNone/>
            </a:pPr>
            <a:r>
              <a:t/>
            </a:r>
            <a:endParaRPr sz="1000">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000"/>
              <a:buFont typeface="Arial"/>
              <a:buNone/>
            </a:pPr>
            <a:r>
              <a:rPr lang="en" sz="1000">
                <a:solidFill>
                  <a:schemeClr val="dk1"/>
                </a:solidFill>
                <a:latin typeface="Montserrat"/>
                <a:ea typeface="Montserrat"/>
                <a:cs typeface="Montserrat"/>
                <a:sym typeface="Montserrat"/>
              </a:rPr>
              <a:t>Nota: los valores negativos en esta variable indican que los resultados se confirmaron antes del ingreso a la unidad médica.</a:t>
            </a:r>
            <a:endParaRPr sz="1000">
              <a:latin typeface="Montserrat SemiBold"/>
              <a:ea typeface="Montserrat SemiBold"/>
              <a:cs typeface="Montserrat SemiBold"/>
              <a:sym typeface="Montserrat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